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8"/>
  </p:handoutMasterIdLst>
  <p:sldIdLst>
    <p:sldId id="256" r:id="rId2"/>
    <p:sldId id="319" r:id="rId3"/>
    <p:sldId id="286" r:id="rId4"/>
    <p:sldId id="287" r:id="rId5"/>
    <p:sldId id="288" r:id="rId6"/>
    <p:sldId id="338" r:id="rId7"/>
    <p:sldId id="289" r:id="rId8"/>
    <p:sldId id="317" r:id="rId9"/>
    <p:sldId id="290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291" r:id="rId18"/>
    <p:sldId id="292" r:id="rId19"/>
    <p:sldId id="300" r:id="rId20"/>
    <p:sldId id="301" r:id="rId21"/>
    <p:sldId id="283" r:id="rId22"/>
    <p:sldId id="284" r:id="rId23"/>
    <p:sldId id="285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267" r:id="rId39"/>
    <p:sldId id="276" r:id="rId40"/>
    <p:sldId id="277" r:id="rId41"/>
    <p:sldId id="278" r:id="rId42"/>
    <p:sldId id="316" r:id="rId43"/>
    <p:sldId id="320" r:id="rId44"/>
    <p:sldId id="333" r:id="rId45"/>
    <p:sldId id="334" r:id="rId46"/>
    <p:sldId id="339" r:id="rId47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1CDF3-4373-4531-B719-8A2A9F1179D1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67D77-357C-406B-A8CE-59F73A1D35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100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dic.academic.ru/dic.nsf/enc_chemistry/2397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6018" y="40466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Лекция 7. Биотехнология микроорганизмов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348880"/>
            <a:ext cx="8784976" cy="3456384"/>
          </a:xfrm>
        </p:spPr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Научные основы биотехнологии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микроорганизмов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Биологические агенты 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Аппаратура для реализации биотехнологических процессов и получения конечного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продукта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Аппаратура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конечной стадии биотехнологических производств и получения готового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продукта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Промышленный биосинтез белковых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веществ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Микробиологическое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аминокислот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Микробиологическое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получение органических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кислот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Промышленный синтез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антибиотиков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Инженерная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энзимология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Другие направления биотехнологии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микроорганизмов</a:t>
            </a:r>
          </a:p>
          <a:p>
            <a:pPr marL="514350" indent="-514350" algn="l">
              <a:buFont typeface="+mj-lt"/>
              <a:buAutoNum type="arabicPeriod"/>
            </a:pP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438" y="6207695"/>
            <a:ext cx="91235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>
                <a:solidFill>
                  <a:srgbClr val="0000CC"/>
                </a:solidFill>
              </a:rPr>
              <a:t>Волова, Т. Г. </a:t>
            </a:r>
            <a:r>
              <a:rPr lang="ru-RU" sz="1200" i="1" dirty="0" smtClean="0">
                <a:solidFill>
                  <a:srgbClr val="0000CC"/>
                </a:solidFill>
              </a:rPr>
              <a:t>Введение </a:t>
            </a:r>
            <a:r>
              <a:rPr lang="ru-RU" sz="1200" i="1" dirty="0">
                <a:solidFill>
                  <a:srgbClr val="0000CC"/>
                </a:solidFill>
              </a:rPr>
              <a:t>в биотехнологию. Версия1.0 [Электронный ресурс] : электрон. </a:t>
            </a:r>
            <a:r>
              <a:rPr lang="ru-RU" sz="1200" i="1" dirty="0" smtClean="0">
                <a:solidFill>
                  <a:srgbClr val="0000CC"/>
                </a:solidFill>
              </a:rPr>
              <a:t>учеб</a:t>
            </a:r>
            <a:r>
              <a:rPr lang="ru-RU" sz="1200" i="1" dirty="0">
                <a:solidFill>
                  <a:srgbClr val="0000CC"/>
                </a:solidFill>
              </a:rPr>
              <a:t>.  пособие/  Т. Г. Волова. –  Электрон.  дан. (2 Мб). –  Красноярск:  </a:t>
            </a:r>
            <a:r>
              <a:rPr lang="ru-RU" sz="1200" i="1" dirty="0" smtClean="0">
                <a:solidFill>
                  <a:srgbClr val="0000CC"/>
                </a:solidFill>
              </a:rPr>
              <a:t>ИПК СФУ</a:t>
            </a:r>
            <a:r>
              <a:rPr lang="ru-RU" sz="1200" i="1" dirty="0">
                <a:solidFill>
                  <a:srgbClr val="0000CC"/>
                </a:solidFill>
              </a:rPr>
              <a:t>, 2008. </a:t>
            </a:r>
          </a:p>
        </p:txBody>
      </p:sp>
    </p:spTree>
    <p:extLst>
      <p:ext uri="{BB962C8B-B14F-4D97-AF65-F5344CB8AC3E}">
        <p14:creationId xmlns:p14="http://schemas.microsoft.com/office/powerpoint/2010/main" val="2807832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59766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Культивирование биологических объектов может осуществляться 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периодическом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проточном режимах,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полунепрерывно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 подпиткой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субстратом.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периодическом способе культивирования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ферментер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заполняется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исходной питательной средой и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инокулятом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микроорганизмов.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течение определенного периода времени в аппарате происходит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субстрата,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сопровождающееся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образованием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культуре продукта. Периодически ферментер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опорожняют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производят выделение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очистку продукта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и начинается новый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цикл.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11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txBody>
          <a:bodyPr/>
          <a:lstStyle/>
          <a:p>
            <a:pPr marL="0" indent="0">
              <a:buNone/>
            </a:pP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Непрерывный процесс культивирования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 обладает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существенными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преимуществами перед периодическим. Непрерывная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осуществляется в условиях установившегося режима, когда микробная популяция и ее продукты наиболее однородны. Применение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непрерывных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процессов ферментации создает условия для эффективного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регулирования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управления процессами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биосинтеза.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234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70609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Биологические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агенты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3340968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Биологический агент является активным началом 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биотехнологических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процессах и одним из наиболее важных ее элементов. Номенклатура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биологических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агентов бурно расширяется, но до настоящего времени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важнейшее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место занимает традиционный объект – микробная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клетка.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5" y="4797152"/>
            <a:ext cx="74484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Весьма разнообразны субстраты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среды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используемые в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биотехнологии и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их спектр непрерывно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расширяется 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288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Ассортимент продуктов,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получаемых в биотехнологических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процессах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чрезвычайно широк. По разнообразию и объемам производства на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первом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месте стоят продукты, получаемые в процессах, основанных на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жизнедеятельности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микроорганизмов. Эти продукты подразделяются на три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группы: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1-я группа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биомасса, которая является целевым продуктом (белок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одноклеточных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или используется в качестве биологического агента (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биометаногенез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бактериальное выщелачивание металлов);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2-я группа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первичные метаболиты – это низкомолекулярные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соединения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необходимые для роста микроорганизмов в качестве строительных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блоков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макромолекул, коферментов (аминокислоты, витамины, органические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3-я группа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вторичные метаболиты (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идиолиты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– это соединения, не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требующиеся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роста микроорганизмов и не связанные с их ростом (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антибиотики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алкалоиды, гормоны роста и токсины).</a:t>
            </a:r>
          </a:p>
        </p:txBody>
      </p:sp>
    </p:spTree>
    <p:extLst>
      <p:ext uri="{BB962C8B-B14F-4D97-AF65-F5344CB8AC3E}">
        <p14:creationId xmlns:p14="http://schemas.microsoft.com/office/powerpoint/2010/main" val="4098643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5527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Среди продуктов микробиологического синтеза – огромное количество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биологически активных соединений, в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белковые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лекарственные вещества, </a:t>
            </a:r>
          </a:p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ферменты, </a:t>
            </a:r>
          </a:p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энергоносители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(биогаз, спирты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минеральные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ресурсы (металлы),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средства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борьбы с вредителями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с.-х. культур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биоинсектициды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биоудобрения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связи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развитием новейших методов биотехнологии (инженерной энзимологии,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клеточной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генной инженерии) спектр целевых продуктов непрерывно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дополняется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Среди них все большее место занимают средства диагностики 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лечения:</a:t>
            </a:r>
          </a:p>
          <a:p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гибридомы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моноклональные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антитела,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вакцины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сыворотки,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гормоны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модифицированные антибиотики</a:t>
            </a:r>
            <a:endParaRPr lang="ru-RU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563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9"/>
            <a:ext cx="8784976" cy="18002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Особая группа биологических агентов в биотехнологии – ферменты,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называемые катализаторы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биологического происхождения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420888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нетрадиционным биологическим агентам на данном этапе развития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биотехнологии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относят растительные и животные ткани, в том числе </a:t>
            </a:r>
            <a:r>
              <a:rPr lang="ru-RU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гибридомы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трансплантанты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Большое внимание в настоящее время уделяется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получению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новейших биологических агентов – </a:t>
            </a:r>
            <a:r>
              <a:rPr lang="ru-RU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трансгенных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клеток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микроорганизмов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растений, животных </a:t>
            </a:r>
            <a:r>
              <a:rPr lang="ru-RU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генноинженерными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методами.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36004" y="5930696"/>
            <a:ext cx="91800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err="1">
                <a:ea typeface="Batang" pitchFamily="18" charset="-127"/>
              </a:rPr>
              <a:t>Гибридо́ма</a:t>
            </a:r>
            <a:r>
              <a:rPr lang="ru-RU" sz="1400" i="1" dirty="0">
                <a:ea typeface="Batang" pitchFamily="18" charset="-127"/>
              </a:rPr>
              <a:t> — гибридная клеточная линия, полученная в результате слияния клеток двух видов: способных к образованию антител B-лимфоцитов, полученных из селезёнки иммунизированного животного (чаще всего мыши), и опухолевых клеток миеломы. </a:t>
            </a:r>
            <a:endParaRPr lang="ru-RU" sz="1400" i="1" dirty="0"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3752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778098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Аппаратура для реализации биотехнологических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процессов и получения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конечного продукта.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92896"/>
            <a:ext cx="8640960" cy="36332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различных процессов существует огромное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разнообразие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аппаратуры: собственно для процесса ферментации, а также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выделения и получения готового продукта.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сложна 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специфична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аппаратура для ферментационной стадии.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Технически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сложным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процессом ферментации является аэробный глубинный стерильный 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непрерывный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(или с подпиткой субстратом).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Аппараты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поверхностной 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анаэробной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ферментации менее сложны и энергоемки. </a:t>
            </a:r>
          </a:p>
        </p:txBody>
      </p:sp>
    </p:spTree>
    <p:extLst>
      <p:ext uri="{BB962C8B-B14F-4D97-AF65-F5344CB8AC3E}">
        <p14:creationId xmlns:p14="http://schemas.microsoft.com/office/powerpoint/2010/main" val="446529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843669"/>
              </p:ext>
            </p:extLst>
          </p:nvPr>
        </p:nvGraphicFramePr>
        <p:xfrm>
          <a:off x="118598" y="4621302"/>
          <a:ext cx="8856357" cy="48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56357"/>
              </a:tblGrid>
              <a:tr h="4638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Рис. </a:t>
                      </a:r>
                      <a:r>
                        <a:rPr lang="ru-RU" sz="1600" dirty="0" smtClean="0">
                          <a:effectLst/>
                        </a:rPr>
                        <a:t>1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r>
                        <a:rPr lang="ru-RU" sz="1600" dirty="0" smtClean="0">
                          <a:effectLst/>
                        </a:rPr>
                        <a:t>- Принципиальная </a:t>
                      </a:r>
                      <a:r>
                        <a:rPr lang="ru-RU" sz="1600" dirty="0">
                          <a:effectLst/>
                        </a:rPr>
                        <a:t>технологическая схема глубинного культивирования микроорганизмов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(по </a:t>
                      </a:r>
                      <a:r>
                        <a:rPr lang="ru-RU" sz="1600" dirty="0" err="1">
                          <a:effectLst/>
                        </a:rPr>
                        <a:t>А.А.Свитцову</a:t>
                      </a:r>
                      <a:r>
                        <a:rPr lang="ru-RU" sz="1600" dirty="0">
                          <a:effectLst/>
                        </a:rPr>
                        <a:t> и др., 1986):</a:t>
                      </a:r>
                      <a:endParaRPr lang="ru-RU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7364"/>
            <a:ext cx="8867452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5903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530006"/>
            <a:ext cx="88674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1 - смеситель </a:t>
            </a:r>
            <a:r>
              <a:rPr lang="ru-RU" dirty="0"/>
              <a:t>питательной среды;</a:t>
            </a:r>
            <a:r>
              <a:rPr lang="ru-RU" i="1" dirty="0"/>
              <a:t> 2 —</a:t>
            </a:r>
            <a:r>
              <a:rPr lang="ru-RU" dirty="0"/>
              <a:t> стерилизатор в непрерывном режиме потока питательной среды;</a:t>
            </a:r>
            <a:r>
              <a:rPr lang="ru-RU" i="1" dirty="0"/>
              <a:t> 3, 4 —</a:t>
            </a:r>
            <a:r>
              <a:rPr lang="ru-RU" dirty="0"/>
              <a:t> теплообменники; </a:t>
            </a:r>
            <a:r>
              <a:rPr lang="ru-RU" i="1" dirty="0"/>
              <a:t>5</a:t>
            </a:r>
            <a:r>
              <a:rPr lang="ru-RU" dirty="0"/>
              <a:t> — посевные аппараты;</a:t>
            </a:r>
            <a:r>
              <a:rPr lang="ru-RU" i="1" dirty="0"/>
              <a:t> </a:t>
            </a:r>
            <a:r>
              <a:rPr lang="ru-RU" i="1" dirty="0" smtClean="0"/>
              <a:t>6, </a:t>
            </a:r>
            <a:r>
              <a:rPr lang="ru-RU" i="1" dirty="0"/>
              <a:t>10, 12</a:t>
            </a:r>
            <a:r>
              <a:rPr lang="ru-RU" dirty="0"/>
              <a:t> — фильтры для очистки воздуха; 7 — ферментер;</a:t>
            </a:r>
            <a:r>
              <a:rPr lang="ru-RU" i="1" dirty="0"/>
              <a:t> 8, 9</a:t>
            </a:r>
            <a:r>
              <a:rPr lang="ru-RU" dirty="0"/>
              <a:t> — насосы;</a:t>
            </a:r>
            <a:r>
              <a:rPr lang="ru-RU" i="1" dirty="0"/>
              <a:t> 11</a:t>
            </a:r>
            <a:r>
              <a:rPr lang="ru-RU" dirty="0"/>
              <a:t> — компрессор</a:t>
            </a:r>
          </a:p>
        </p:txBody>
      </p:sp>
    </p:spTree>
    <p:extLst>
      <p:ext uri="{BB962C8B-B14F-4D97-AF65-F5344CB8AC3E}">
        <p14:creationId xmlns:p14="http://schemas.microsoft.com/office/powerpoint/2010/main" val="227505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690" y="5085184"/>
            <a:ext cx="8229600" cy="6821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Ферментер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(фотография и 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схематическое устройство) 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2" descr="https://bionet.com/wp-content/uploads/2018/09/industrial-size-bioreactor-fermenter-fermentor-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bionet.com/wp-content/uploads/2018/09/industrial-size-bioreactor-fermenter-fermentor-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 descr="https://s.alicdn.com/@sc01/kf/H0bfdf31312af475da2f61c0a8b6abde9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67" y="307839"/>
            <a:ext cx="4103098" cy="463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vzboltay.com/uploads/posts/2019-12/1575909486_fermenter-schaem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374" y="307839"/>
            <a:ext cx="4392114" cy="466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572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Аппаратура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конечной стадии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биотехнологических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производств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получения готового продукта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95325"/>
            <a:ext cx="8784976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Завершающая стадия биотехнологического процесса – выделение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целевого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продукта. Эта стадия существенно различается в зависимости от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того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накапливается продукт в клетке либо выделяется в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культуральную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жидкость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или же продуктом является сама клеточная масса.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Наиболее сложно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выделение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продукта,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накапливающегося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клетках. Для этого клетки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отделить от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культуральной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жидкости, разрушить (дезинтегрировать) 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далее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целевой продукт очистить от массы компонентов разрушенных клеток. </a:t>
            </a:r>
          </a:p>
        </p:txBody>
      </p:sp>
    </p:spTree>
    <p:extLst>
      <p:ext uri="{BB962C8B-B14F-4D97-AF65-F5344CB8AC3E}">
        <p14:creationId xmlns:p14="http://schemas.microsoft.com/office/powerpoint/2010/main" val="201470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u="sng" dirty="0" smtClean="0">
                <a:solidFill>
                  <a:srgbClr val="FF0000"/>
                </a:solidFill>
              </a:rPr>
              <a:t>Музейная культура микроорганизмов</a:t>
            </a:r>
            <a:r>
              <a:rPr lang="ru-RU" sz="2000" i="1" dirty="0" smtClean="0">
                <a:solidFill>
                  <a:srgbClr val="FF0000"/>
                </a:solidFill>
              </a:rPr>
              <a:t> </a:t>
            </a:r>
            <a:r>
              <a:rPr lang="ru-RU" sz="2000" i="1" dirty="0">
                <a:solidFill>
                  <a:srgbClr val="FF0000"/>
                </a:solidFill>
              </a:rPr>
              <a:t>(</a:t>
            </a:r>
            <a:r>
              <a:rPr lang="ru-RU" sz="2000" i="1" dirty="0" smtClean="0">
                <a:solidFill>
                  <a:srgbClr val="FF0000"/>
                </a:solidFill>
              </a:rPr>
              <a:t>тест-культура). </a:t>
            </a:r>
            <a:r>
              <a:rPr lang="ru-RU" sz="2000" i="1" dirty="0">
                <a:solidFill>
                  <a:srgbClr val="FF0000"/>
                </a:solidFill>
              </a:rPr>
              <a:t>С помощью музейных культур осуществляется контроль биологических свойств питательных сред. </a:t>
            </a:r>
            <a:r>
              <a:rPr lang="ru-RU" sz="2000" i="1" dirty="0" smtClean="0">
                <a:solidFill>
                  <a:srgbClr val="FF0000"/>
                </a:solidFill>
              </a:rPr>
              <a:t>Используется в </a:t>
            </a:r>
            <a:r>
              <a:rPr lang="ru-RU" sz="2000" i="1" dirty="0" err="1" smtClean="0">
                <a:solidFill>
                  <a:srgbClr val="FF0000"/>
                </a:solidFill>
              </a:rPr>
              <a:t>т.ч</a:t>
            </a:r>
            <a:r>
              <a:rPr lang="ru-RU" sz="2000" i="1" dirty="0" smtClean="0">
                <a:solidFill>
                  <a:srgbClr val="FF0000"/>
                </a:solidFill>
              </a:rPr>
              <a:t>. для размножения микроорганизмов </a:t>
            </a:r>
            <a:endParaRPr lang="ru-RU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8656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Первым этапом на пути к очистке целевого продукта является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разделение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культуральной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жидкости и биомассы – </a:t>
            </a:r>
            <a:r>
              <a:rPr lang="ru-RU" i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сепарация.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Существуют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различные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методы сепарации:</a:t>
            </a:r>
          </a:p>
          <a:p>
            <a:pPr marL="514350" indent="-514350">
              <a:buAutoNum type="arabicParenR"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флотация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если клетки продуцента в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биореакторе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из-за низкой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смачиваемости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накапливаются в поверхностных слоях жидкости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AutoNum type="arabicParenR"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фильтрация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пористой фильтрующей перегородке; </a:t>
            </a:r>
          </a:p>
          <a:p>
            <a:pPr marL="514350" indent="-514350">
              <a:buAutoNum type="arabicParenR"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центрифугирование.</a:t>
            </a:r>
          </a:p>
          <a:p>
            <a:pPr marL="0" indent="0">
              <a:buNone/>
            </a:pP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Выделение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целевого продукта из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культуральной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жидкости или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гомогената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разрушенных клеток проводят путем его осаждения, экстракции или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адсорбции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Современные методы разделения веществ включают: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хроматографию(колоночная, ионообменная, гель-хроматография,  и др.), электрофорез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изотахофорез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электрофокусировку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основанные на принципах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экстракции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адсорбции.</a:t>
            </a:r>
          </a:p>
        </p:txBody>
      </p:sp>
    </p:spTree>
    <p:extLst>
      <p:ext uri="{BB962C8B-B14F-4D97-AF65-F5344CB8AC3E}">
        <p14:creationId xmlns:p14="http://schemas.microsoft.com/office/powerpoint/2010/main" val="290410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63408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Промышленный биосинтез белковых веществ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Промышленная микробиология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это наука о получении различных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целевых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продуктов на основе жизнедеятельности микроорганизмов.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Промышленная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микробиология (или техническая микробиология) в настоящее время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собой также самостоятельную и наиболее крупнотоннажную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отрасль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современной промышленной биотехнологии. </a:t>
            </a:r>
            <a:r>
              <a:rPr lang="ru-RU" sz="2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Огромное разнообразие </a:t>
            </a:r>
            <a:r>
              <a:rPr lang="ru-RU" sz="24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</a:t>
            </a:r>
            <a:r>
              <a:rPr lang="ru-RU" sz="2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утилизирующих в качестве ростовых субстратов </a:t>
            </a:r>
            <a:r>
              <a:rPr lang="ru-RU" sz="24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различные </a:t>
            </a:r>
            <a:r>
              <a:rPr lang="ru-RU" sz="2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соединения, в том числе отходы, позволяет получать широкий спектр </a:t>
            </a:r>
            <a:r>
              <a:rPr lang="ru-RU" sz="24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биологически </a:t>
            </a:r>
            <a:r>
              <a:rPr lang="ru-RU" sz="2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активных соединений, а также осуществлять полезные для </a:t>
            </a:r>
            <a:r>
              <a:rPr lang="ru-RU" sz="24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человека </a:t>
            </a:r>
            <a:r>
              <a:rPr lang="ru-RU" sz="2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реакции, включая обезвреживание отходов, трансформацию и </a:t>
            </a:r>
            <a:r>
              <a:rPr lang="ru-RU" sz="24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24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энергии и многое другое. </a:t>
            </a:r>
          </a:p>
        </p:txBody>
      </p:sp>
    </p:spTree>
    <p:extLst>
      <p:ext uri="{BB962C8B-B14F-4D97-AF65-F5344CB8AC3E}">
        <p14:creationId xmlns:p14="http://schemas.microsoft.com/office/powerpoint/2010/main" val="2970782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настоящее время в различных процессах промышленной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микробиологии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получают около 200 соединений, обладающих коммерческой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ценностью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Важнейшие среди них: 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алкалоиды, аминокислоты, антибиотики, </a:t>
            </a: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антиметаболиты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антиоксиданты, </a:t>
            </a:r>
            <a:r>
              <a:rPr lang="ru-RU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белки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витамины, гербициды, инсектициды, </a:t>
            </a: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коферменты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липиды, нуклеиновые кислоты, органические кислоты, пигменты, </a:t>
            </a: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ПАВ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полисахариды, </a:t>
            </a:r>
            <a:r>
              <a:rPr lang="ru-RU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полиоксиалканоаты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противоопухолевые агенты, </a:t>
            </a: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растворители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сахара, стерины, ферменты, нуклеотиды, нуклеозиды, </a:t>
            </a: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эмульгаторы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840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Нетрадиционным и принципиально новым способом получения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белковых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веществ является микробиологический синтез. По скорости роста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превосходят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с.-х. культуры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сотни, 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животных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в тысячи раз. Поэтому микробиологический синтез с большей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эффективностью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использует материальные и энергетические ресурсы, не требует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больших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земельных площадей, не зависит от погодных и климатических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не загрязняет окружающую среду ядохимикатами, так как не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использует пестициды.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547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1835696" y="4545124"/>
            <a:ext cx="6510183" cy="638583"/>
            <a:chOff x="1835696" y="4545124"/>
            <a:chExt cx="6510183" cy="638583"/>
          </a:xfrm>
        </p:grpSpPr>
        <p:cxnSp>
          <p:nvCxnSpPr>
            <p:cNvPr id="14" name="Прямая соединительная линия 13"/>
            <p:cNvCxnSpPr>
              <a:stCxn id="5" idx="3"/>
            </p:cNvCxnSpPr>
            <p:nvPr/>
          </p:nvCxnSpPr>
          <p:spPr>
            <a:xfrm>
              <a:off x="1835696" y="4545124"/>
              <a:ext cx="6402171" cy="211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8237867" y="4566293"/>
              <a:ext cx="0" cy="6174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endCxn id="12" idx="3"/>
            </p:cNvCxnSpPr>
            <p:nvPr/>
          </p:nvCxnSpPr>
          <p:spPr>
            <a:xfrm flipH="1">
              <a:off x="5508104" y="5183707"/>
              <a:ext cx="28377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1"/>
            <a:ext cx="8784976" cy="3168352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Микроорганизмы способны усваивать различные углеродсодержащие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субстраты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которые принято подразделять на несколько поколений: </a:t>
            </a:r>
          </a:p>
          <a:p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1-е поколение –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углеводы (виды дрожжей); </a:t>
            </a:r>
            <a:endParaRPr 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2-е поколение – жидкие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углеводороды (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виды дрожжей);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3-е поколение – </a:t>
            </a:r>
            <a:r>
              <a:rPr lang="ru-RU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оксидаты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углеводородов, газообразные углеводороды,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углекислый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газ, включая смеси с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водородом (спирты, природный газ, водород).</a:t>
            </a:r>
            <a:endParaRPr 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79512" y="3429000"/>
            <a:ext cx="878497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Типовая схема микробиологического производства белка включает:</a:t>
            </a:r>
            <a:endParaRPr 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4365104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Получение и подготовка сырья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712" y="4365104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Получение посевного материала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51920" y="4365104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Ферментация 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52120" y="4386273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Выделение микробной массы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409775" y="4377875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err="1" smtClean="0">
                <a:solidFill>
                  <a:schemeClr val="tx1"/>
                </a:solidFill>
              </a:rPr>
              <a:t>Инактивация</a:t>
            </a:r>
            <a:r>
              <a:rPr lang="ru-RU" sz="1100" dirty="0" smtClean="0">
                <a:solidFill>
                  <a:schemeClr val="tx1"/>
                </a:solidFill>
              </a:rPr>
              <a:t>  микробной массы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409775" y="5013176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Сгущение  микробной массы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652120" y="5013176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Высушивание готового продукта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1920" y="5003687"/>
            <a:ext cx="1656184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</a:rPr>
              <a:t>Стандартизация  готового продукта</a:t>
            </a:r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38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1.wp.com/www.algotherm.com/wp-content/uploads/2018/04/spirulina-platensis-bg.jpg?fit=1170%2C945&amp;ssl=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97"/>
          <a:stretch/>
        </p:blipFill>
        <p:spPr bwMode="auto">
          <a:xfrm flipH="1">
            <a:off x="5791040" y="3258000"/>
            <a:ext cx="335296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5937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Принципиально новое направление в изыскании перспективных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продуцентов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белка – привлечение фотоавтотрофных организмов,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использующих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качестве углеродного источника углекислоту, а энергии – свет.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Внимание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 водорослям определяется способом их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питания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химическим составом биомассы,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технологичностью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Процесс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прироста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биомассы водорослей происходит за счет фотосинтеза, поэтому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главным фактором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определяющим эффективность, является освещенность. </a:t>
            </a:r>
            <a:endParaRPr lang="ru-RU" sz="1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середины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60-х водоросли (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Chlorella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Scenedesmus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активно рассматривали в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качестве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перспективных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биосинтетиков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белка. Однако эти надежды не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оправдались из-за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малой доступности данных биомасс </a:t>
            </a:r>
            <a:r>
              <a:rPr lang="ru-RU" sz="18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неперевариваемые</a:t>
            </a:r>
            <a:r>
              <a:rPr lang="ru-RU" sz="18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клеточные </a:t>
            </a:r>
            <a:r>
              <a:rPr lang="ru-RU" sz="18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стенки</a:t>
            </a:r>
            <a:r>
              <a:rPr lang="ru-RU" sz="18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необходимость дезинтеграции клеток и очистки белков от </a:t>
            </a:r>
            <a:r>
              <a:rPr lang="ru-RU" sz="18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токсичного </a:t>
            </a:r>
            <a:r>
              <a:rPr lang="ru-RU" sz="18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хлорофилла и др.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), а также низкой энергетической эффективности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фотосинтеза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Эффективным белковым продуктом оказались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цианобактерии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рода </a:t>
            </a:r>
            <a:r>
              <a:rPr lang="ru-RU" sz="1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Spirulina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растущие в природных условиях и способные фиксировать </a:t>
            </a:r>
            <a:r>
              <a:rPr lang="ru-RU" sz="1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атмосферный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азот.</a:t>
            </a:r>
            <a:r>
              <a:rPr lang="ru-RU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Биомасса </a:t>
            </a:r>
            <a:r>
              <a:rPr lang="ru-RU" sz="16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Spirulina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содержит (%): до 70 белков, полноценного </a:t>
            </a:r>
            <a:r>
              <a:rPr lang="ru-RU" sz="1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аминокислотного 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состава, 19 углеводов, 4 нуклеиновых кислот и 4 липидов, </a:t>
            </a:r>
            <a:r>
              <a:rPr lang="ru-RU" sz="1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пигментов и по 3 золы и волокон. Клеточная стенка имеет отличный от </a:t>
            </a:r>
            <a:r>
              <a:rPr lang="ru-RU" sz="1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микроводорослей 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состав и легко переваривается. Низкий уровень </a:t>
            </a:r>
            <a:r>
              <a:rPr lang="ru-RU" sz="1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нуклеиновых 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 в биомассе, </a:t>
            </a:r>
            <a:r>
              <a:rPr lang="ru-RU" sz="16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нетоксичность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пигментов </a:t>
            </a:r>
            <a:r>
              <a:rPr lang="ru-RU" sz="16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фикоцианинов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высокий </a:t>
            </a:r>
            <a:r>
              <a:rPr lang="ru-RU" sz="1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16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переваримого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белка – все они сделали данную биомассу </a:t>
            </a:r>
            <a:r>
              <a:rPr lang="ru-RU" sz="1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полноценным </a:t>
            </a:r>
            <a:r>
              <a:rPr lang="ru-RU" sz="1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белковым продуктом пищевого назначения</a:t>
            </a:r>
            <a:r>
              <a:rPr lang="ru-RU" sz="1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 метаболизме белков </a:t>
            </a:r>
            <a:r>
              <a:rPr lang="ru-RU" sz="19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спирулины</a:t>
            </a:r>
            <a:r>
              <a:rPr lang="ru-RU" sz="19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организме человека не образуется холестерина, поэтому данный </a:t>
            </a:r>
            <a:r>
              <a:rPr lang="ru-RU" sz="19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белок </a:t>
            </a:r>
            <a:r>
              <a:rPr lang="ru-RU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стали рассматривать в качестве компонента диетического питания. </a:t>
            </a:r>
          </a:p>
        </p:txBody>
      </p:sp>
    </p:spTree>
    <p:extLst>
      <p:ext uri="{BB962C8B-B14F-4D97-AF65-F5344CB8AC3E}">
        <p14:creationId xmlns:p14="http://schemas.microsoft.com/office/powerpoint/2010/main" val="42699509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6787"/>
            <a:ext cx="9144000" cy="83795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6.Микробиологическое получение аминокислот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149080"/>
            <a:ext cx="8784976" cy="2520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Получение аминокислот возможно несколькими путями: химическим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синтезом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гидролизом природного белкового сырья и в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биотехнологических процессах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30774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Аминокислоты с каждым годом находят все большее применение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качестве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кормовых и пищевых добавок и приправ, сырья фармацевтической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парфюмерной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промышленности. Все аминокислоты, из которых состоят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белки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являются L-формами. Из 20 аминокислот 8 (изолейцин, лейцин, лизин,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метионин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треонин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триптофан,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валин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фенилаланин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незаменимы для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Для сельскохозяйственных животных этот список дополняют гистидин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аргинин, а для молодняка птицы – еще и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пролин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Поэтому в больших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количествах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аминокислоты употребляют для балансировки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кормов. Ряд аминокислот (цистеин, глицин,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глутамин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активно используется в пищевой промышленности и медицине (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аспартат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цистеин,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фенилаланин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43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069" y="692696"/>
            <a:ext cx="8784976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Микробиологический метод  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получения аминокислот, наиболее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распространенный 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настоящее время, основан на способности микроорганизмов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синтезировать 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все L-аминокислоты, а в определенных условиях –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обеспечивать 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сверхсинтез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8081" y="335937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Среди продуцентов аминокислот – различные микроорганизмы,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представители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родов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Corynebacterium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Brevibacterium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Bacillus,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Aerobacter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Micro-bacterium,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Eschirichia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7373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669" y="0"/>
            <a:ext cx="9015668" cy="90872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Технология получения </a:t>
            </a:r>
            <a:r>
              <a:rPr lang="ru-RU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глутаминовой</a:t>
            </a:r>
            <a:r>
              <a:rPr lang="ru-RU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76" y="764704"/>
            <a:ext cx="9005519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ru-RU" sz="23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глутаминовая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кислота 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(α-аминоглутаровая) –  первая аминокислота, полученная на </a:t>
            </a: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основе промышленного 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микробиологического синтеза </a:t>
            </a:r>
            <a:endParaRPr lang="ru-RU" sz="23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НООС 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СН</a:t>
            </a:r>
            <a:r>
              <a:rPr lang="ru-RU" sz="2300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СН</a:t>
            </a:r>
            <a:r>
              <a:rPr lang="ru-RU" sz="2300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2300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СН – </a:t>
            </a: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СООН</a:t>
            </a:r>
          </a:p>
          <a:p>
            <a:pPr marL="0" indent="0">
              <a:buNone/>
            </a:pP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Продуцировать </a:t>
            </a:r>
            <a:r>
              <a:rPr lang="ru-RU" sz="23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глутаминовую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кислоту </a:t>
            </a:r>
            <a:r>
              <a:rPr lang="ru-RU" sz="23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способны дрожжи, микроскопические грибы, бактерии.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852936"/>
            <a:ext cx="9144000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первом этапе обработки </a:t>
            </a:r>
            <a:r>
              <a:rPr lang="ru-RU" sz="17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культуральной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жидкости в нее добавляют негашеную известь или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известковое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молоко. После этого избыток ионов осаждают кислотой, осадок удаляют </a:t>
            </a:r>
          </a:p>
          <a:p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центрифугированием. Фильтрат после осветления активированным углем и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сорбции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ионообменных смолах концентрируют вакуум-выпариванием при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40–60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°С. Осаждение кристаллов </a:t>
            </a:r>
            <a:r>
              <a:rPr lang="ru-RU" sz="17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глутаминовой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кислоты проводят в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изоэлектрической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точке (рН 3,2 при 4–15 °С). В результате перекристаллизации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чистота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продукта достигает 99.6 %. Кристаллы кислоты отделяют от маточника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центрифугированием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промывают и высушивают. Если нужно получить </a:t>
            </a:r>
            <a:r>
              <a:rPr lang="ru-RU" sz="17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глутамат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натрия, кристаллы </a:t>
            </a:r>
            <a:r>
              <a:rPr lang="ru-RU" sz="17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глутаминовой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кислоты обрабатывают гидроокисью </a:t>
            </a:r>
          </a:p>
          <a:p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натрия. Для этого влажные кристаллы растворяют в воде, нейтрализуют 50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%-м 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раствором едкого натра. Полученный раствор фильтруют, упаривают под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вакуумом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содержания сухих веществ 60 % и направляют на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перекристаллизацию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Полученные кристаллы </a:t>
            </a:r>
            <a:r>
              <a:rPr lang="ru-RU" sz="17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глутамата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натрия выделяют из маточного </a:t>
            </a:r>
            <a:r>
              <a:rPr lang="ru-RU" sz="17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раствора </a:t>
            </a:r>
            <a:r>
              <a:rPr lang="ru-RU" sz="17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центрифугированием и высушивают током горячего воздуха.</a:t>
            </a:r>
          </a:p>
        </p:txBody>
      </p:sp>
    </p:spTree>
    <p:extLst>
      <p:ext uri="{BB962C8B-B14F-4D97-AF65-F5344CB8AC3E}">
        <p14:creationId xmlns:p14="http://schemas.microsoft.com/office/powerpoint/2010/main" val="2131624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562" y="908720"/>
            <a:ext cx="9003934" cy="583264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Органические кислоты широко используют в пищевой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фармацевтической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промышленности, в технике и в качестве химического сырья.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Отдельные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органические кислоты (лимонную, яблочную) можно получать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экстракцией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 природного растительного сырья; другие (уксусную, молочную) – 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процессах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органического синтеза. Более 50 органических кислот могут быть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получены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основе микробиологического синтеза.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Autofit/>
          </a:bodyPr>
          <a:lstStyle/>
          <a:p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7.Микробиологическое получение органических кислот</a:t>
            </a:r>
            <a:endParaRPr lang="ru-RU" sz="27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274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Научные основы биотехнологии микроорганизмов 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современной биотехнологии в соответствии со спецификой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сфер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ее применения целесообразно выделить в качестве самостоятельных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разделов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следующие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Промышленная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микробиология.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Медицинская биотехнология.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Технологическая биоэнергетика.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Сельскохозяйственная биотехнология.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Биогидрометаллургия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Инженерная энзимология.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Клеточная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генетическая инженерия.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Экологическая биотехнология </a:t>
            </a:r>
          </a:p>
        </p:txBody>
      </p:sp>
    </p:spTree>
    <p:extLst>
      <p:ext uri="{BB962C8B-B14F-4D97-AF65-F5344CB8AC3E}">
        <p14:creationId xmlns:p14="http://schemas.microsoft.com/office/powerpoint/2010/main" val="1585296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Органические кислоты в системе микробного метаболизма являются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продуктами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деградации источника энергии и углерода.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лимонная, 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изолимонная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кетоглутаровая, янтарная, 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яблочная кислоты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интермедиаты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цикла трикарбоновых кислот у большинства аэробных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Глюконовая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кетоглюконовая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 винная кислоты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промежуточные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прямого окисления глюкозы (без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фосфорилирования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некоторых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аэробных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бактерий и грибов.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Молочная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масляная и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пропионовая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кислоты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служат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конечными продуктами метаболизма углеводов у анаэробных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бактерий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Уксусная 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продукт окисления этанола, а 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алифатические моно-и дикарбоновые кислоты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промежуточные продукты окисления нормальных 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алканов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199198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Способность продуцировать ту или иную кислоту – широко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распространенное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среди микроорганизмов свойство. В качестве производственных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используют специально подобранные штаммы, продуцирующие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целевую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кислоту в виде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монопродукта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 высокими выходами и эффективным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усвоением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углеродного субстрата.</a:t>
            </a:r>
          </a:p>
        </p:txBody>
      </p:sp>
    </p:spTree>
    <p:extLst>
      <p:ext uri="{BB962C8B-B14F-4D97-AF65-F5344CB8AC3E}">
        <p14:creationId xmlns:p14="http://schemas.microsoft.com/office/powerpoint/2010/main" val="504288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Получение лимонной кислоты.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784976" cy="56886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промышленном производстве лимонной кислоты в качестве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продуцента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основном используют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но также применяют и A.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wentii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Процесс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достаточно сложен, так как лимонная кислота-продукт первичного метаболизма грибов, и даже незначительное выделение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данного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продукта в окружающую среду свидетельствует о выраженном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дисбалансе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клеточного метаболизма.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производстве лимонной кислоты применяют несколько вариантов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процесса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Поверхностный способ реализуется на твердой сыпучей среде и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жидкой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фазе. При жидкофазной поверхностной ферментации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питательную среду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разливают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кюветы.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Через специальные воздуховоды с током стерильного воздуха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поверхность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среды засевают исходной музейной культурой. В качестве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посевного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материала используют предварительно полученные также в условиях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поверхностной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культуры и высушенные споры (конидии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Известно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несколько вариантов процесса: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бессменный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бессменный с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доливами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 метод пленок.</a:t>
            </a:r>
          </a:p>
        </p:txBody>
      </p:sp>
    </p:spTree>
    <p:extLst>
      <p:ext uri="{BB962C8B-B14F-4D97-AF65-F5344CB8AC3E}">
        <p14:creationId xmlns:p14="http://schemas.microsoft.com/office/powerpoint/2010/main" val="11967555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Начиная с 1950 года, промышленные процессы получения лимонной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кислоты стали переводить в условия глубинной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культуры. Глубинная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ферментация проводится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аппаратах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емкостью 50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i="1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заполнением на 70–75 %. В качестве посевного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материала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используют мицелий,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подрощенный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также в условиях глубинной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культуры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производственном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аппарате, куда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подрощенный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мицелий передается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стерильной посевной линии, питательная среда содержит 12–15 %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сахаров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Ферментацию проводят при 31–32 °С при непрерывном перемешивании.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ходе процесса кислотообразования (5–7 суток) реализуют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интенсивный режим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аэрации (до 800–1000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i="1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/ч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с дробным добавлением сахаров, 2–3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подкормки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Выход лимонной кислоты составляет от 5 до 12 %, остаточная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концентрация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сахаров –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0,2–1,5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%, доля цитрата – 80–98 % от суммы всех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органических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кислот. </a:t>
            </a:r>
            <a:endParaRPr lang="ru-RU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Раствор лимонной кислоты фильтруют,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концентрируют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вакуум-выпаркой и затем подвергают кристаллизации при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медленном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охлаждении до 8–10 °С. Полученные кристаллы отделяют в центрифуге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маточника и высушивают в пневматических сушилках</a:t>
            </a:r>
          </a:p>
          <a:p>
            <a:pPr marL="0" indent="0">
              <a:buNone/>
            </a:pPr>
            <a:endParaRPr lang="ru-RU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075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Промышленный синтез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антибиотиков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046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Антибиотики (антибиотические вещества)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это продукты обмена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избирательно подавляющие рост и развитие бактерий,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микроскопических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грибов, опухолевых клеток. Образование антибиотиков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одна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из форм проявления антагонизма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Антибиотики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широко применяются в различных сферах человеческой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медицине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ищевой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консервной промышленности, 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сельском хозяйстве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73868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243"/>
            <a:ext cx="8928992" cy="671512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Способность синтезировать антибиотики широко распространена среди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представителей микробного мира.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принадлежащие к одной группе,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способны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синтезировать самые разнообразные по химическому строению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действию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антибиотики, и один и тот же антибиотик может продуцироваться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различными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микроорганизмами.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Продуцентами 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антибиотиков являются </a:t>
            </a:r>
            <a:r>
              <a:rPr lang="ru-RU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бактерии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актиномицеты, </a:t>
            </a:r>
            <a:r>
              <a:rPr lang="ru-RU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мицелиальные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грибы.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Описано около 600 антибиотиков, которые синтезируются бактериями.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Однако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промышленных масштабах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выпускается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незначительное число антибиотиков бактериального происхождения. </a:t>
            </a:r>
          </a:p>
          <a:p>
            <a:pPr marL="0" indent="0">
              <a:buNone/>
            </a:pP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Важнейшие  их них: грамицидин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brevis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полимиксины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Bac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polymyxa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Bac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circulans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бацитрацины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licheniformis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низины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Streptococcus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lactis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Самое большое количество (свыше 70 %) антибиотиков, выпускаемых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промышленностью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широко применяемых, синтезируется актиномицетами. </a:t>
            </a:r>
          </a:p>
          <a:p>
            <a:pPr marL="0" indent="0">
              <a:buNone/>
            </a:pP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Среди них – антибиотики различного химического строения, которые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относят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нескольким группам: а)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аминогликозиды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стрептомицин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Streptomyces </a:t>
            </a:r>
            <a:r>
              <a:rPr lang="en-US" sz="2900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griseus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неомицины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Streptomyces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fradiae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albogriseolus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канамицины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kanamyceticus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гентамицины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Micromonospora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purpurea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др.; б)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тетрациклины 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 хлортетрациклин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aureofaciens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окситетрациклин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rimosus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актиномицины – большая группа близких по строению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синтезируемых различными микроорганизмами, в том числе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Streptomyces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antibioticus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chrysomallus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flavus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макролиды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эритромицин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Streptomyces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erythreus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олеандоимицин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antibioticus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магнамицин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halstedii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филипин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filipensis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д)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анзамицины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900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стрептоварицины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spectabilis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рифамицины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Nocardia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mediterranea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галамицины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Micromonospora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halophytica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нафтамицин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Str. </a:t>
            </a:r>
            <a:r>
              <a:rPr lang="en-US" sz="29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collinus</a:t>
            </a:r>
            <a:r>
              <a:rPr lang="en-US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9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др</a:t>
            </a:r>
            <a:r>
              <a:rPr lang="ru-RU" sz="29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47741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952" y="0"/>
            <a:ext cx="9176952" cy="90872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промышленности антибиотиков –</a:t>
            </a:r>
            <a:b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крупнейшее достижение биологии нашего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столетия!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59492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процессах производства антибиотиков очень большое значение имеет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правильный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выбор состава питательной среды. При разработке состава среды для каждого отдельного продуцента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индивидуально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подбирают не только тип углеродного субстрата, но и его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концентрацию.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После стерилизации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технологического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оборудования и среды в ферментер вносят требуемое количество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инокулята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начинают процесс ферментации. В промышленности используют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аппараты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различной емкости, от 500 л до 100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i="1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более. В ходе ферментации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непрерывно аэрируется стерильным подогретым воздухом.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Температура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среды, рН и ряд других параметров автоматически регулируются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регламентом производства конкретного антибиотика.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 ферментации осуществляется в строго стерильной, глубинной,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аэробной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периодической культуре и носит выраженный двухфазный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характер.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Первая фаза сбалансированного роста (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тропофаза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характеризуется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быстрым накоплением биомассы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продуцента.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фазе (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идиофаза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прирост биомассы прекращается, может иметь место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снижение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концентрации клеток в культуре в результате гибели и лизиса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части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популяции. При этом среда обогащается продуктами обмена и продуктами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автолиза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погибших клеток, и начинается активный процесс синтеза антибиотиков. В большинстве случаев антибиотики выделяются в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культуральную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среду, хотя возможно и сохранение их внутри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клеток.</a:t>
            </a:r>
          </a:p>
        </p:txBody>
      </p:sp>
    </p:spTree>
    <p:extLst>
      <p:ext uri="{BB962C8B-B14F-4D97-AF65-F5344CB8AC3E}">
        <p14:creationId xmlns:p14="http://schemas.microsoft.com/office/powerpoint/2010/main" val="16337818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9036496" cy="59492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находится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клетках, на первом этапе обработки биомассу выделяют из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культуральной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жидкости (фильтрацией или центрифугированием); далее после раз-рушения клеток антибиотик экстрагируют и переводят в растворимую фазу.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Затем данный раствор, а также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культуральные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среды (если антибиотик 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процессе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идиофазы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выделяется из клеток в среду) подвергают различным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методам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экстракции, разделения, очистки и концентрирования для получения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готового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продукта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Цель всех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процедур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постферментационной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стадии – получение стерильных препаратов высокой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степени чистоты. Особенно высокие требования предъявляют к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антибиотикам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медицинского назначения. Поэтому выделение, очистка,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концентрирование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высушивание, а также расфасовка и упаковка медицинских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антибиотиков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осуществляются в асептических условиях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Антибиотики немедицинского назначения, применяемые в сельском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хозяйстве, получают также в условиях строго стерильной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регламентированной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культуры, однако готовый продукт представляет собой высушенную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биомассу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продуцента или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культуральную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среду.</a:t>
            </a:r>
          </a:p>
        </p:txBody>
      </p:sp>
    </p:spTree>
    <p:extLst>
      <p:ext uri="{BB962C8B-B14F-4D97-AF65-F5344CB8AC3E}">
        <p14:creationId xmlns:p14="http://schemas.microsoft.com/office/powerpoint/2010/main" val="25630833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 Инженерная энзимология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Промышленное производство </a:t>
            </a:r>
            <a:r>
              <a:rPr lang="ru-RU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ферментных препаратов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впервые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началось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США в 1894 г. с получения грибной 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амилазы.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Тогда этот фермент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использовали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качестве лекарственного препарата при нарушениях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пищеварения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настоящее время по объему производства ферменты занимают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третье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место после аминокислот и антибиотиков, причем основная их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часть приходится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долю гидролитических ферментов. Среди гидролаз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наибольшее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применение получили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пептидогидролазы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(протеазы) и ферменты, 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расщепляющие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гликозидные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связи (амилазы,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целлюлазы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Ферментные препараты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находят широкое применение в различных областях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промышленности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(текстильной, целлюлозно-бумажной, химической – при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производстве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моющих средств, пищевой, фармацевтической) и в сельском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хозяйстве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(как кормовые добавки, ветеринарные препараты).</a:t>
            </a:r>
          </a:p>
        </p:txBody>
      </p:sp>
    </p:spTree>
    <p:extLst>
      <p:ext uri="{BB962C8B-B14F-4D97-AF65-F5344CB8AC3E}">
        <p14:creationId xmlns:p14="http://schemas.microsoft.com/office/powerpoint/2010/main" val="38782262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промышленного получения ферментов используются штаммы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бактерий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грибов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Trichoderma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Penicillium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др. Их клетки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способны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выделять ферменты в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культуральную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жидкость, что значительно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облегчает процедуру очистки ферментных препаратов.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Продуктивность этих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организмов увеличена путем мутагенеза и селекции, а также путем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оптимизации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процессов культивирования.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331021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579350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Важнейшей задачей любого биотехнологического процесса является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оптимизация научно-обоснованной технологии и аппаратуры для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него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Каждый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биологический объект (клетка, фермент и т. д.)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это автономная саморегулирующаяся система. Природа биологических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сложна и далеко не выяснена окончательно. Для микробных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популяций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например, характерна существенная гетерогенность по ряду признаков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возраст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физиологическая активность, устойчивость к воздействию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неблагоприятных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факторов среды. Они также подвержены случайным мутациям,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частота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которых составляет от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-4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 10</a:t>
            </a:r>
            <a:r>
              <a:rPr lang="ru-RU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-8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Гетерогенность также может быть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обусловлена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наличием поверхностей раздела фаз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неоднородностью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85065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Среди 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протеолитических ферментов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образуемых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микроорганизмами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встречаются как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эндопептидазы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так и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экзопептидазы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Продуцентами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протеаз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получаемых при промышленном производстве, являются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преимущественно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бактерии рода </a:t>
            </a:r>
            <a:r>
              <a:rPr 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реже –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стрептомицеты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Кислые протеазы на основе высокоактивного продуцента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oryzae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применяют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производстве спирта и для получения белковых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гидролизатов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высокого качества в пищевой промышленности.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9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сочетании </a:t>
            </a:r>
            <a:r>
              <a:rPr lang="ru-RU" sz="29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9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амилазой эти ферменты также используют в хлебопекарной </a:t>
            </a:r>
            <a:r>
              <a:rPr lang="ru-RU" sz="29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промышленности</a:t>
            </a:r>
            <a:r>
              <a:rPr lang="ru-RU" sz="29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Они улучшают качество и аромат хлеба, ускоряют </a:t>
            </a:r>
            <a:r>
              <a:rPr lang="ru-RU" sz="29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созревание теста</a:t>
            </a:r>
            <a:r>
              <a:rPr lang="ru-RU" sz="29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увеличивают пористость и объем хлеба.</a:t>
            </a:r>
          </a:p>
          <a:p>
            <a:pPr marL="0" indent="0">
              <a:buNone/>
            </a:pPr>
            <a:r>
              <a:rPr lang="ru-RU" sz="3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молочной промышленности использование протеаз ускоряет </a:t>
            </a:r>
            <a:r>
              <a:rPr lang="ru-RU" sz="31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созревание </a:t>
            </a:r>
            <a:r>
              <a:rPr lang="ru-RU" sz="3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сыров вдвое и снижает их себестоимость на 10 %. В кулинарии </a:t>
            </a:r>
            <a:r>
              <a:rPr lang="ru-RU" sz="31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обработка </a:t>
            </a:r>
            <a:r>
              <a:rPr lang="ru-RU" sz="3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мяса </a:t>
            </a:r>
            <a:r>
              <a:rPr lang="ru-RU" sz="3100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пептидгидролазами</a:t>
            </a:r>
            <a:r>
              <a:rPr lang="ru-RU" sz="31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Streptomyces</a:t>
            </a:r>
            <a:r>
              <a:rPr lang="ru-RU" sz="3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griseus</a:t>
            </a:r>
            <a:r>
              <a:rPr lang="ru-RU" sz="31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протелином</a:t>
            </a:r>
            <a:r>
              <a:rPr lang="ru-RU" sz="3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100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проназой</a:t>
            </a:r>
            <a:r>
              <a:rPr lang="ru-RU" sz="3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перед его приготовлением значительно улучшает качество </a:t>
            </a:r>
            <a:r>
              <a:rPr lang="ru-RU" sz="31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мясных блюд.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4590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Амилолитические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ферменты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катализируют гидролиз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различных типов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гликозидных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связей в крахмале, декстране,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гликогене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родственных полисахаридах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Среди </a:t>
            </a:r>
            <a:r>
              <a:rPr 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целлюлолитических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ферментов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микроорганизмов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выделяют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экзоглюканазы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Среди промышленных продуцентов микробных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целлюлаз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ведущую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играют различные виды грибов рода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Trichoderma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В пищевой промышленности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целлюлазы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используют для осветления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соков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в пивоварении. Кроме того,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целлюлолитические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ферменты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активно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используются в целлюлозно-бумажной промышленности, 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сельском хозяйстве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(в процессе приготовления силоса)</a:t>
            </a:r>
          </a:p>
        </p:txBody>
      </p:sp>
    </p:spTree>
    <p:extLst>
      <p:ext uri="{BB962C8B-B14F-4D97-AF65-F5344CB8AC3E}">
        <p14:creationId xmlns:p14="http://schemas.microsoft.com/office/powerpoint/2010/main" val="35761356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Биотехнологическое производство ферментов реализуется двумя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способами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поверхностным и глубинным. Твердофазная поверхностная ферментация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заключается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выращивании продуцента на поверхности тонкого слоя твердой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сыпучей среды. Глубинная ферментация в жидкой среде может быть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реализована как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условиях периодического процесса, так и с применением проточных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систем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19302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После завершения ферментации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культуральную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жидкость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направляют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обработку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После отделения мицелия </a:t>
            </a:r>
            <a:r>
              <a:rPr lang="ru-RU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культуральную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среду освобождают от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грубых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взвешенных частиц и концентрируют под вакуумом или подвергают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ультрафильтрации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В связи с </a:t>
            </a:r>
            <a:r>
              <a:rPr lang="ru-RU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термолабильностью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многих ферментов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процессы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обработки ведут при контролируемых, часто пониженных температурах.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Глубокая очистка ферментов приводит к существенной потере активности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препаратов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также очень дорогостояща.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Поэтому ряд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ферментных препаратов, получаемых при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поверхностной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ферментации, выпускают в виде высушенных отрубей с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остатками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мицелия, а также высушенных осадков белков или высушенных </a:t>
            </a:r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растворов. </a:t>
            </a:r>
            <a:r>
              <a:rPr lang="ru-RU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После стандартизации продукт направляется потребителю. </a:t>
            </a:r>
          </a:p>
        </p:txBody>
      </p:sp>
    </p:spTree>
    <p:extLst>
      <p:ext uri="{BB962C8B-B14F-4D97-AF65-F5344CB8AC3E}">
        <p14:creationId xmlns:p14="http://schemas.microsoft.com/office/powerpoint/2010/main" val="15101178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Иммобилизованные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ферменты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20888"/>
            <a:ext cx="8435280" cy="413732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Иммобилизация – это процесс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прикрепления ферментов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 поверхности природных или с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интетических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материалов,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включение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их в полимерные материалы, полые волокна и мембранные капсулы,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поперечная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химическая сшивка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Процедура иммобилизации состоит в смешивании в определенных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условиях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 с носителем и инкубации смеси. Затем при помощи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фильтрования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центрифугирования проводят отделение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нерастворимого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компонента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смеси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 растворимого.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056" y="908720"/>
            <a:ext cx="88569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препараты ферментов, молекулы 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которых связаны с матрицей, или носителем (как правило, полимером), сохраняя при этом полностью или частично свои каталитические свойства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Иммобилизованные ферменты обычно не растворимы в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воде; между двумя фазами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возможен обмен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молекулами субстрата, продуктов каталитической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реакции, ингибиторов и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активаторов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1069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933056"/>
            <a:ext cx="8568952" cy="2736304"/>
          </a:xfrm>
          <a:ln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Иммобилизованные ферменты используют в пищевой промышленности (например, получение фруктозы из глюкозных сиропов;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безлактозного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молока), в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тонком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органическом синтезе (создание эффективных аналогов существующих антибиотиков, других лекарственных средств).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558" y="25480"/>
            <a:ext cx="91274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Существует несколько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основных способов иммобилизации ферментов:</a:t>
            </a: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путем образования ковалентных связей между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ферментом и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матрицей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 </a:t>
            </a:r>
            <a:endParaRPr lang="ru-RU" sz="20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полимеризацией мономера, образующего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матрицу, в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присутствии фермента, который при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этом оказывается включенным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сетку полимера – обычно геля;</a:t>
            </a: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благодаря электростатическому  взаимодействию противоположно заряженных групп фермента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матрицы; </a:t>
            </a: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сополимеризацией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фермента и мономера, образующего матрицу; </a:t>
            </a: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связыванием фермента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матрицы в результате </a:t>
            </a:r>
            <a:r>
              <a:rPr lang="ru-RU" sz="2000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невалентных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взаимодействий - гидрофобных, с образованием водородных связей и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.; </a:t>
            </a:r>
            <a:endParaRPr lang="ru-RU" sz="20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инкапсулированием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созданием около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молекул фермента полупроницаемой капсулы, например, включением фермента в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липосомы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 </a:t>
            </a:r>
            <a:endParaRPr lang="ru-RU" sz="20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20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сшиванием молекул фермента между собой</a:t>
            </a:r>
            <a:r>
              <a:rPr lang="ru-RU" sz="20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17315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09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Любой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биотехнологический процесс включает три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стадии: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предферментационную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ферментационную и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постферментационную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Принципиальная схема реализации биотехнологических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процессов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общем виде может быть представлена блок-схемой, в которой сделана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попытка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охватить все варианты ферментационных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процессов.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344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08" y="24978"/>
            <a:ext cx="9129192" cy="1143000"/>
          </a:xfrm>
        </p:spPr>
        <p:txBody>
          <a:bodyPr/>
          <a:lstStyle/>
          <a:p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Обобщенная схеме ферментации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www.pesticidy.ru/ps-content/dictionary/pictures/256_content_p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7776864" cy="5005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4016" y="6453336"/>
            <a:ext cx="65882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rgbClr val="0000CC"/>
                </a:solidFill>
              </a:rPr>
              <a:t>https://www.pesticidy.ru/dictionary/fermentation</a:t>
            </a:r>
            <a:endParaRPr lang="ru-RU" sz="1400" i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790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3367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предферментационной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стадии осуществляют хранение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подготовку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культуры продуцента (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инокулята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), получение и подготовку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питательных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субстратов и сред, ферментационной аппаратуры, технологической и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рециркулируемой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воды и воздуха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Поддержание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подготовка чистой культуры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очень важным моментом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предферментационной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стадии, так как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его физиолого-биохимические характеристики и свойства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определяют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эффективность всего биотехнологического процесса. В отделении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чистой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культуры осуществляют хранение производственных штаммов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обеспечивают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их реактивацию и наработку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инокулята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в количествах,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требуемых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для начала процесса. При выращивании посевных доз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инокулята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применяют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принцип масштабирования, то есть проводят последовательное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наращивание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биомассы продуцента в колбах, бутылях, далее в серии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ферментеров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45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3367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Полученный </a:t>
            </a:r>
            <a:r>
              <a:rPr lang="ru-RU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инокулят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по стерильной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посевной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линии направляется далее в аппарат, в котором реализуется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ферментационная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стадия.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Приготовление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питательных сред осуществляется 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специальных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реакторах, оборудованных мешалками. В зависимости от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растворимости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совместимости компонентов сред могут быть применены отдельные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реакторы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Дозирование питательных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компонентов подбирается и осуществляется индивидуально на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каждом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производстве в соответствии с Технологическим регламентом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конкретного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процесса. </a:t>
            </a:r>
            <a:endParaRPr lang="ru-RU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силу исключительного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разнообразия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биотехнологических процессов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различаются применяемые питательные среды, методы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аппаратура. </a:t>
            </a: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937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Стадия ферментации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является основной стадией в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биотехнологическом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процессе, так как в ее ходе происходит взаимодействие продуцента с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субстратом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образование целевых продуктов (биомасс, эндо- и </a:t>
            </a:r>
            <a:r>
              <a:rPr lang="ru-RU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экзопродуктов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 Эта стадия осуществляется в биохимическом реакторе (ферментере)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быть организована в зависимости от особенностей используемого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продуцента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требований к типу и качеству конечного продукта различными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способами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Ферментация может проходить в строго асептических условиях и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соблюдения правил стерильности (так называемая незащищенная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ферментация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); на жидких и на твердых средах; анаэробно и аэробно. Аэробная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ферментация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в свою очередь, может протекать поверхностно или глубинно 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во всей толще питательной среды).</a:t>
            </a:r>
          </a:p>
        </p:txBody>
      </p:sp>
    </p:spTree>
    <p:extLst>
      <p:ext uri="{BB962C8B-B14F-4D97-AF65-F5344CB8AC3E}">
        <p14:creationId xmlns:p14="http://schemas.microsoft.com/office/powerpoint/2010/main" val="42019598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3990</Words>
  <Application>Microsoft Office PowerPoint</Application>
  <PresentationFormat>Экран (4:3)</PresentationFormat>
  <Paragraphs>190</Paragraphs>
  <Slides>46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Тема Office</vt:lpstr>
      <vt:lpstr>Лекция 7. Биотехнология микроорганизмов</vt:lpstr>
      <vt:lpstr>Презентация PowerPoint</vt:lpstr>
      <vt:lpstr>1. Научные основы биотехнологии микроорганизмов </vt:lpstr>
      <vt:lpstr>Презентация PowerPoint</vt:lpstr>
      <vt:lpstr>Презентация PowerPoint</vt:lpstr>
      <vt:lpstr>Обобщенная схеме ферментации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Биологические агенты</vt:lpstr>
      <vt:lpstr>Презентация PowerPoint</vt:lpstr>
      <vt:lpstr>Презентация PowerPoint</vt:lpstr>
      <vt:lpstr>Презентация PowerPoint</vt:lpstr>
      <vt:lpstr>3. Аппаратура для реализации биотехнологических процессов и получения конечного продукта. </vt:lpstr>
      <vt:lpstr>Презентация PowerPoint</vt:lpstr>
      <vt:lpstr>Презентация PowerPoint</vt:lpstr>
      <vt:lpstr>4. Аппаратура для конечной стадии биотехнологических производств и получения готового продукта</vt:lpstr>
      <vt:lpstr>Презентация PowerPoint</vt:lpstr>
      <vt:lpstr>5. Промышленный биосинтез белковых веществ</vt:lpstr>
      <vt:lpstr>Презентация PowerPoint</vt:lpstr>
      <vt:lpstr>Презентация PowerPoint</vt:lpstr>
      <vt:lpstr>Презентация PowerPoint</vt:lpstr>
      <vt:lpstr>Презентация PowerPoint</vt:lpstr>
      <vt:lpstr>6.Микробиологическое получение аминокислот</vt:lpstr>
      <vt:lpstr>Презентация PowerPoint</vt:lpstr>
      <vt:lpstr>Технология получения глутаминовой кислоты</vt:lpstr>
      <vt:lpstr>7.Микробиологическое получение органических кислот</vt:lpstr>
      <vt:lpstr>Презентация PowerPoint</vt:lpstr>
      <vt:lpstr>Презентация PowerPoint</vt:lpstr>
      <vt:lpstr>Получение лимонной кислоты.</vt:lpstr>
      <vt:lpstr>Презентация PowerPoint</vt:lpstr>
      <vt:lpstr>8. Промышленный синтез антибиотиков</vt:lpstr>
      <vt:lpstr>Презентация PowerPoint</vt:lpstr>
      <vt:lpstr>Создание промышленности антибиотиков – крупнейшее достижение биологии нашего столетия!</vt:lpstr>
      <vt:lpstr>Презентация PowerPoint</vt:lpstr>
      <vt:lpstr>9. Инженерная энзимология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Иммобилизованные ферменты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7. Биотехнология микроорганизмов</dc:title>
  <dc:creator>Люба</dc:creator>
  <cp:lastModifiedBy>Люба</cp:lastModifiedBy>
  <cp:revision>54</cp:revision>
  <cp:lastPrinted>2021-09-30T06:43:47Z</cp:lastPrinted>
  <dcterms:created xsi:type="dcterms:W3CDTF">2021-08-19T13:27:54Z</dcterms:created>
  <dcterms:modified xsi:type="dcterms:W3CDTF">2021-10-04T16:30:30Z</dcterms:modified>
</cp:coreProperties>
</file>